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5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8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10.xml"/><Relationship Id="rId37" Type="http://schemas.openxmlformats.org/officeDocument/2006/relationships/font" Target="fonts/RobotoLight-bold.fntdata"/><Relationship Id="rId14" Type="http://schemas.openxmlformats.org/officeDocument/2006/relationships/slide" Target="slides/slide9.xml"/><Relationship Id="rId36" Type="http://schemas.openxmlformats.org/officeDocument/2006/relationships/font" Target="fonts/RobotoLight-regular.fntdata"/><Relationship Id="rId17" Type="http://schemas.openxmlformats.org/officeDocument/2006/relationships/slide" Target="slides/slide12.xml"/><Relationship Id="rId39" Type="http://schemas.openxmlformats.org/officeDocument/2006/relationships/font" Target="fonts/Roboto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dfa0545d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dfa0545d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e1af8005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e1af8005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e1af8005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e1af800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e1af8005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e1af8005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e1af8005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e1af8005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e1af8005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e1af8005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e1af8005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e1af8005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dfa0549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dfa0549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e1af8005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e1af8005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e1af8005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e1af8005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e1af8005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e1af8005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e1af800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e1af800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e1af8005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e1af8005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e1af8005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e1af8005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e1af8005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e1af8005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fa054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fa054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dfa0549e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dfa0549e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e1af800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e1af800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e1af800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e1af800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e1af8005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e1af800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1af8005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1af8005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e1af8005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e1af8005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.png"/><Relationship Id="rId13" Type="http://schemas.openxmlformats.org/officeDocument/2006/relationships/image" Target="../media/image8.png"/><Relationship Id="rId1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9144000" cy="438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932700" y="534184"/>
            <a:ext cx="7278600" cy="16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043975"/>
            <a:ext cx="8520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Medium"/>
              <a:buNone/>
              <a:defRPr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subTitle"/>
          </p:nvPr>
        </p:nvSpPr>
        <p:spPr>
          <a:xfrm>
            <a:off x="2807100" y="2418151"/>
            <a:ext cx="35298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cxnSp>
        <p:nvCxnSpPr>
          <p:cNvPr id="18" name="Google Shape;18;p2"/>
          <p:cNvCxnSpPr/>
          <p:nvPr/>
        </p:nvCxnSpPr>
        <p:spPr>
          <a:xfrm>
            <a:off x="1421500" y="5069461"/>
            <a:ext cx="76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" name="Google Shape;19;p2"/>
          <p:cNvGrpSpPr/>
          <p:nvPr/>
        </p:nvGrpSpPr>
        <p:grpSpPr>
          <a:xfrm>
            <a:off x="1443950" y="2999825"/>
            <a:ext cx="6256100" cy="365463"/>
            <a:chOff x="1506925" y="3055900"/>
            <a:chExt cx="6256100" cy="365463"/>
          </a:xfrm>
        </p:grpSpPr>
        <p:pic>
          <p:nvPicPr>
            <p:cNvPr id="20" name="Google Shape;20;p2"/>
            <p:cNvPicPr preferRelativeResize="0"/>
            <p:nvPr/>
          </p:nvPicPr>
          <p:blipFill rotWithShape="1">
            <a:blip r:embed="rId2">
              <a:alphaModFix/>
            </a:blip>
            <a:srcRect b="0" l="0" r="1468" t="0"/>
            <a:stretch/>
          </p:blipFill>
          <p:spPr>
            <a:xfrm>
              <a:off x="5605401" y="3055900"/>
              <a:ext cx="2157624" cy="36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 rotWithShape="1">
            <a:blip r:embed="rId3">
              <a:alphaModFix/>
            </a:blip>
            <a:srcRect b="0" l="0" r="10881" t="0"/>
            <a:stretch/>
          </p:blipFill>
          <p:spPr>
            <a:xfrm>
              <a:off x="1506925" y="3059813"/>
              <a:ext cx="1836531" cy="36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 rotWithShape="1">
            <a:blip r:embed="rId4">
              <a:alphaModFix/>
            </a:blip>
            <a:srcRect b="0" l="0" r="5419" t="0"/>
            <a:stretch/>
          </p:blipFill>
          <p:spPr>
            <a:xfrm>
              <a:off x="3499875" y="3055900"/>
              <a:ext cx="1949105" cy="3615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" name="Google Shape;23;p2"/>
          <p:cNvCxnSpPr/>
          <p:nvPr/>
        </p:nvCxnSpPr>
        <p:spPr>
          <a:xfrm>
            <a:off x="2453550" y="2867175"/>
            <a:ext cx="423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1632351" y="3423138"/>
            <a:ext cx="5879303" cy="363337"/>
            <a:chOff x="2113226" y="3424025"/>
            <a:chExt cx="5879303" cy="363337"/>
          </a:xfrm>
        </p:grpSpPr>
        <p:pic>
          <p:nvPicPr>
            <p:cNvPr id="25" name="Google Shape;25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6414" y="3459400"/>
              <a:ext cx="1073610" cy="32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99873" y="3459387"/>
              <a:ext cx="1180126" cy="32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03000" y="3424025"/>
              <a:ext cx="589530" cy="36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66450" y="3436176"/>
              <a:ext cx="1180124" cy="33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13226" y="3440110"/>
              <a:ext cx="1230216" cy="327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Google Shape;30;p2"/>
          <p:cNvGrpSpPr/>
          <p:nvPr/>
        </p:nvGrpSpPr>
        <p:grpSpPr>
          <a:xfrm>
            <a:off x="1540200" y="3885527"/>
            <a:ext cx="6063575" cy="361550"/>
            <a:chOff x="1920950" y="3919149"/>
            <a:chExt cx="6063575" cy="361550"/>
          </a:xfrm>
        </p:grpSpPr>
        <p:pic>
          <p:nvPicPr>
            <p:cNvPr id="31" name="Google Shape;31;p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288525" y="3919149"/>
              <a:ext cx="1673850" cy="36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310675" y="3967104"/>
              <a:ext cx="1673850" cy="266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920950" y="3924175"/>
              <a:ext cx="1230225" cy="351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/>
            <p:cNvPicPr preferRelativeResize="0"/>
            <p:nvPr/>
          </p:nvPicPr>
          <p:blipFill rotWithShape="1">
            <a:blip r:embed="rId13">
              <a:alphaModFix/>
            </a:blip>
            <a:srcRect b="0" l="0" r="47465" t="0"/>
            <a:stretch/>
          </p:blipFill>
          <p:spPr>
            <a:xfrm>
              <a:off x="5099725" y="3951390"/>
              <a:ext cx="1073602" cy="2983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ary section header">
  <p:cSld name="SECTION_HEADER_1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8597675" y="4852795"/>
            <a:ext cx="490200" cy="3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100" y="0"/>
            <a:ext cx="9144000" cy="70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 txBox="1"/>
          <p:nvPr>
            <p:ph type="ctrTitle"/>
          </p:nvPr>
        </p:nvSpPr>
        <p:spPr>
          <a:xfrm>
            <a:off x="932700" y="1387175"/>
            <a:ext cx="7278600" cy="13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311700" y="2634689"/>
            <a:ext cx="85206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Content">
  <p:cSld name="TITLE_AND_BOD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79875" y="617000"/>
            <a:ext cx="89805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Light"/>
              <a:buChar char="●"/>
              <a:defRPr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●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●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597675" y="4852795"/>
            <a:ext cx="490200" cy="3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ITLE_AND_BODY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79550" y="617025"/>
            <a:ext cx="44457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Light"/>
              <a:buChar char="●"/>
              <a:defRPr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●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●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597675" y="4852795"/>
            <a:ext cx="490200" cy="3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5"/>
          <p:cNvSpPr txBox="1"/>
          <p:nvPr>
            <p:ph idx="2" type="body"/>
          </p:nvPr>
        </p:nvSpPr>
        <p:spPr>
          <a:xfrm>
            <a:off x="4605000" y="617026"/>
            <a:ext cx="44457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Light"/>
              <a:buChar char="●"/>
              <a:defRPr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●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●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SECTION_HEADER_1_1_1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597675" y="4852795"/>
            <a:ext cx="490200" cy="3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ondary section header">
  <p:cSld name="SECTION_HEADER_1_1_1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0" y="0"/>
            <a:ext cx="9144000" cy="438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97675" y="4852795"/>
            <a:ext cx="490200" cy="3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0" y="2288850"/>
            <a:ext cx="6915300" cy="5658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 txBox="1"/>
          <p:nvPr>
            <p:ph type="ctrTitle"/>
          </p:nvPr>
        </p:nvSpPr>
        <p:spPr>
          <a:xfrm>
            <a:off x="226650" y="2263500"/>
            <a:ext cx="6654300" cy="6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SECTION_HEADER_1_1_1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597675" y="4852795"/>
            <a:ext cx="490200" cy="3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nly">
  <p:cSld name="SECTION_HEADER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-50" y="501300"/>
            <a:ext cx="9144000" cy="464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1" Type="http://schemas.openxmlformats.org/officeDocument/2006/relationships/image" Target="../media/image13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9875" y="617000"/>
            <a:ext cx="8980500" cy="4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Light"/>
              <a:buChar char="●"/>
              <a:defRPr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●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●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Light"/>
              <a:buChar char="○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oboto Light"/>
              <a:buChar char="■"/>
              <a:defRPr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7675" y="4852795"/>
            <a:ext cx="490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-5100" y="528775"/>
            <a:ext cx="9154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528775" cy="5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10193" r="9985" t="0"/>
          <a:stretch/>
        </p:blipFill>
        <p:spPr>
          <a:xfrm>
            <a:off x="141679" y="4570125"/>
            <a:ext cx="1125049" cy="52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>
            <a:off x="1421500" y="5069461"/>
            <a:ext cx="7176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ctrTitle"/>
          </p:nvPr>
        </p:nvSpPr>
        <p:spPr>
          <a:xfrm>
            <a:off x="932700" y="534184"/>
            <a:ext cx="7278600" cy="16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HIL PDR</a:t>
            </a:r>
            <a:endParaRPr/>
          </a:p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311700" y="2043975"/>
            <a:ext cx="8520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2/19/2020</a:t>
            </a:r>
            <a:endParaRPr/>
          </a:p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2807100" y="2418151"/>
            <a:ext cx="35298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Alex Necakov, Ryuichi Ohhata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Rotom - FPGA choice overview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264900" y="617000"/>
            <a:ext cx="53922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FPGA in-between HIL connector and Ditto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Intercepts signals on I2C and PWM buses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Needed primarily for emulation of multiple I2C Slave Addresses on one uC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Using Xilinx board as ECE students at BU are trained on them with the Vivado IDE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get Vivado for free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Cmod A7 being used as we already have one available here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400" y="528975"/>
            <a:ext cx="3485350" cy="2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Rotom - I2C Module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9875" y="617000"/>
            <a:ext cx="35382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>
                <a:solidFill>
                  <a:schemeClr val="accent2"/>
                </a:solidFill>
              </a:rPr>
              <a:t>I2C Address module has been built and verified on testbench</a:t>
            </a:r>
            <a:endParaRPr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>
                <a:solidFill>
                  <a:schemeClr val="accent2"/>
                </a:solidFill>
              </a:rPr>
              <a:t>Stinos will be working on verifying module on hardware shortly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0" r="0" t="15824"/>
          <a:stretch/>
        </p:blipFill>
        <p:spPr>
          <a:xfrm>
            <a:off x="3482875" y="617000"/>
            <a:ext cx="5609174" cy="432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ctrTitle"/>
          </p:nvPr>
        </p:nvSpPr>
        <p:spPr>
          <a:xfrm>
            <a:off x="226650" y="2263500"/>
            <a:ext cx="6654300" cy="6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and Software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Ditto - Microcontroller Overview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79875" y="617000"/>
            <a:ext cx="40080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Still using </a:t>
            </a:r>
            <a:r>
              <a:rPr lang="en"/>
              <a:t>Teensy 3.6 as main uC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Tons of GPIO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 I2C buses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SPI buses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 Serial Ports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Lots of Ain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onboard DACs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25" y="846850"/>
            <a:ext cx="5286802" cy="40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Ditto - Driver Manager and drivers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79875" y="617000"/>
            <a:ext cx="89805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Loads drivers in to handle receive and request events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Case based system that keeps track of messages sent from DUT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Uses I2C address from Rotom to determine which device to spoof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Individual Slave-side drivers for each sensor based on the DUT drivers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Ditto - Driver Manager Current Status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79875" y="617000"/>
            <a:ext cx="89805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Driver Manager prototype done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Several drivers developed but need testing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MPL3115A2 - Altimeter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BNO055 - IMU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BMP388 - Altimeter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MCP9600 - TC Amp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Full hardware test of drivers is reliant on Rotom succeeding testing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Ditto - Simulink Communicator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79875" y="617000"/>
            <a:ext cx="89805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Receive 3 byte Serial commands from Simulink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Mimics I2C communication for easy use with existing drivers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Device Address  -   Register Address  -  Register Data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I2C reserved addresses are being used for command functions (adding drivers, rebooting, etc)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Send data from Simulink and return response from DUT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Interprets signals to send to driver manager and other parts of Ditto software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Ditto - Simulink Communicator Current Status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79875" y="617000"/>
            <a:ext cx="89805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Able to successfully send and receive data from Simulink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Working on testing real-time operation of Simulink communication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Need to build out integration with Driver Manager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ctrTitle"/>
          </p:nvPr>
        </p:nvSpPr>
        <p:spPr>
          <a:xfrm>
            <a:off x="226650" y="2263500"/>
            <a:ext cx="6654300" cy="6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Simulink Integration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Simulink - Controls Model Implementation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79875" y="617000"/>
            <a:ext cx="89805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Build custom functions in MATLAB to communicate over Serial to Ditto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Implements functions within a modified version of the controls model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MATLAB function blocks are made for each area of the model that requires input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Require more complete Aero model/communication with Zach to do full integration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reliant on building out actuator drivers to determine responses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ctrTitle"/>
          </p:nvPr>
        </p:nvSpPr>
        <p:spPr>
          <a:xfrm>
            <a:off x="226650" y="2263500"/>
            <a:ext cx="6654300" cy="6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Simulink - Simulink Test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79875" y="617000"/>
            <a:ext cx="89805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Simulink Test lets us build out test cases with the controls model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Allows measuring of test failure or success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Awaiting full controls model implementation to begin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425" y="2127375"/>
            <a:ext cx="4588451" cy="259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6164800" y="4721650"/>
            <a:ext cx="2427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Source: HIL CoDR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HIL Roadmap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79875" y="617000"/>
            <a:ext cx="89805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>
                <a:solidFill>
                  <a:schemeClr val="accent2"/>
                </a:solidFill>
              </a:rPr>
              <a:t>Test I2C Slave Address module on Rotom</a:t>
            </a:r>
            <a:endParaRPr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>
                <a:solidFill>
                  <a:schemeClr val="accent2"/>
                </a:solidFill>
              </a:rPr>
              <a:t>Test Driver Manager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Single driver for each driver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Connection with Simulink Communicator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Multiple drivers with Rotom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All ASTRo necessary drivers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Write more Slave drivers</a:t>
            </a:r>
            <a:endParaRPr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>
                <a:solidFill>
                  <a:schemeClr val="accent2"/>
                </a:solidFill>
              </a:rPr>
              <a:t>Build out Simulink Communicator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Determine commands for all required sensors on ASTRo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Customize function blocks for each sensor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Talk to Zach more about the actual model and Esther about how it will be implemented on DUT</a:t>
            </a:r>
            <a:endParaRPr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>
                <a:solidFill>
                  <a:schemeClr val="accent2"/>
                </a:solidFill>
              </a:rPr>
              <a:t>Design HIL hardware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Finalize Ditto and Rotom pinout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Design PCB to hold Ditto, Rotom, and the D-Sub connector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Design adapter board for ASTRo</a:t>
            </a:r>
            <a:endParaRPr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>
                <a:solidFill>
                  <a:schemeClr val="accent2"/>
                </a:solidFill>
              </a:rPr>
              <a:t>Work on Simulink Test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This will be after the rest of the system is more developed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ctrTitle"/>
          </p:nvPr>
        </p:nvSpPr>
        <p:spPr>
          <a:xfrm>
            <a:off x="226650" y="2263500"/>
            <a:ext cx="6654300" cy="6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System Architecture</a:t>
            </a:r>
            <a:endParaRPr/>
          </a:p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79875" y="617000"/>
            <a:ext cx="74649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Device under test (DUT) design for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HIL connector on ASTRo test board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FPGA (Rotom) pass through between Ditto and DUT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allowing specific protocols to work (I2C, PWM)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Main microcontroller (Ditto) communicates between DUT and Simulink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Responsible for loading Slave-side drivers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responsible for sending feedback and model responses along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Simulink integration of the Aero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simulation of realistic flight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Communicates over Serial packets to Ditto</a:t>
            </a:r>
            <a:endParaRPr/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b="0" l="0" r="0" t="10714"/>
          <a:stretch/>
        </p:blipFill>
        <p:spPr>
          <a:xfrm>
            <a:off x="7190850" y="535300"/>
            <a:ext cx="1572450" cy="43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546" y="1872621"/>
            <a:ext cx="548790" cy="5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3771" y="3108296"/>
            <a:ext cx="473550" cy="4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6">
            <a:alphaModFix/>
          </a:blip>
          <a:srcRect b="0" l="7870" r="-7870" t="0"/>
          <a:stretch/>
        </p:blipFill>
        <p:spPr>
          <a:xfrm>
            <a:off x="6279225" y="3670663"/>
            <a:ext cx="1128874" cy="11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145" y="737426"/>
            <a:ext cx="793356" cy="5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and Hardware Architecture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17389"/>
          <a:stretch/>
        </p:blipFill>
        <p:spPr>
          <a:xfrm>
            <a:off x="206575" y="682925"/>
            <a:ext cx="3860650" cy="38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500" y="586375"/>
            <a:ext cx="4191800" cy="440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26650" y="2263500"/>
            <a:ext cx="6654300" cy="6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 Integration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 - DUT side HIL Connection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9875" y="617000"/>
            <a:ext cx="59265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Connect DUT to HIL system over built in connector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D-Sub male port on ASTRo avionics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Allows connection to many ports in one socket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Different DUTs will have different pinout and number of connections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size D-Sub could be used on various DUTs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Enable pin on the D-Sub will control Bus Switches on DUT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enabled, these switch connection between Tao’s uC and sensors to the HIL system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26762" l="6051" r="43816" t="26335"/>
          <a:stretch/>
        </p:blipFill>
        <p:spPr>
          <a:xfrm rot="5400000">
            <a:off x="6193050" y="517825"/>
            <a:ext cx="2632900" cy="283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 - Ditto side HIL connector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153900" y="631825"/>
            <a:ext cx="64800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Larger D-Sub connector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Looking at 50 pin models currently from Assmann Components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$3.34 for Male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$2.84 for Female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Map each (useful) pin of Ditto to connector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Connector pins can be remapped to different configurations to use different buses of Ditto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Adapters will be made to map pins from large connector to DUT side connector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825" y="248400"/>
            <a:ext cx="2323350" cy="23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826" y="2506850"/>
            <a:ext cx="2164600" cy="21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528775" y="75"/>
            <a:ext cx="8615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 - Buses needed for HIL on current systems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9875" y="617000"/>
            <a:ext cx="89805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ASTRo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I2C - needed for sensors and servo module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development has all been towards I2C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 implementation succeeded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Pursuit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UART - needed for communication between Tao microcontrollers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developed yet, will be worked on after system is more mature/testing of inter-uC communication is actually in development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ctrTitle"/>
          </p:nvPr>
        </p:nvSpPr>
        <p:spPr>
          <a:xfrm>
            <a:off x="226650" y="2263500"/>
            <a:ext cx="6654300" cy="6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 Implementation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RPG Presentatio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92C31"/>
      </a:accent1>
      <a:accent2>
        <a:srgbClr val="434343"/>
      </a:accent2>
      <a:accent3>
        <a:srgbClr val="189099"/>
      </a:accent3>
      <a:accent4>
        <a:srgbClr val="E49A2A"/>
      </a:accent4>
      <a:accent5>
        <a:srgbClr val="0921C2"/>
      </a:accent5>
      <a:accent6>
        <a:srgbClr val="47962E"/>
      </a:accent6>
      <a:hlink>
        <a:srgbClr val="DB25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